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6" autoAdjust="0"/>
    <p:restoredTop sz="92254" autoAdjust="0"/>
  </p:normalViewPr>
  <p:slideViewPr>
    <p:cSldViewPr>
      <p:cViewPr varScale="1">
        <p:scale>
          <a:sx n="57" d="100"/>
          <a:sy n="57" d="100"/>
        </p:scale>
        <p:origin x="90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2100" y="292100"/>
            <a:ext cx="8559800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63600" y="1993900"/>
            <a:ext cx="4004310" cy="2324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mailto:admin@kanatadragons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38200" y="2930145"/>
            <a:ext cx="4157979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CA" sz="4000" b="1" u="sng" spc="-5" dirty="0">
                <a:solidFill>
                  <a:srgbClr val="D80000"/>
                </a:solidFill>
                <a:latin typeface="Arial"/>
                <a:cs typeface="Arial"/>
              </a:rPr>
              <a:t>Year End </a:t>
            </a:r>
            <a:r>
              <a:rPr sz="4000" b="1" u="sng" spc="-5" dirty="0">
                <a:solidFill>
                  <a:srgbClr val="D80000"/>
                </a:solidFill>
                <a:latin typeface="Arial"/>
                <a:cs typeface="Arial"/>
              </a:rPr>
              <a:t>Picnic</a:t>
            </a:r>
            <a:endParaRPr sz="3050" u="sng" dirty="0">
              <a:latin typeface="Times New Roman"/>
              <a:cs typeface="Times New Roman"/>
            </a:endParaRPr>
          </a:p>
          <a:p>
            <a:pPr marL="12700" algn="ctr">
              <a:lnSpc>
                <a:spcPct val="100000"/>
              </a:lnSpc>
            </a:pPr>
            <a:r>
              <a:rPr sz="2400" b="1" spc="-5" dirty="0">
                <a:solidFill>
                  <a:srgbClr val="D80000"/>
                </a:solidFill>
                <a:latin typeface="Arial"/>
                <a:cs typeface="Arial"/>
              </a:rPr>
              <a:t>Sunday July</a:t>
            </a:r>
            <a:r>
              <a:rPr sz="2400" b="1" spc="-10" dirty="0">
                <a:solidFill>
                  <a:srgbClr val="D80000"/>
                </a:solidFill>
                <a:latin typeface="Arial"/>
                <a:cs typeface="Arial"/>
              </a:rPr>
              <a:t> </a:t>
            </a:r>
            <a:r>
              <a:rPr lang="en-CA" sz="2400" b="1" spc="-5" dirty="0">
                <a:solidFill>
                  <a:srgbClr val="D80000"/>
                </a:solidFill>
                <a:latin typeface="Arial"/>
                <a:cs typeface="Arial"/>
              </a:rPr>
              <a:t>28th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100" y="292100"/>
            <a:ext cx="58801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Don’t </a:t>
            </a:r>
            <a:r>
              <a:rPr lang="en-CA" spc="-5" dirty="0"/>
              <a:t>F</a:t>
            </a:r>
            <a:r>
              <a:rPr spc="-5" dirty="0" err="1"/>
              <a:t>orget</a:t>
            </a:r>
            <a:r>
              <a:rPr spc="-5" dirty="0"/>
              <a:t> </a:t>
            </a:r>
            <a:r>
              <a:rPr lang="en-CA" spc="-5" dirty="0"/>
              <a:t>O</a:t>
            </a:r>
            <a:r>
              <a:rPr spc="-5" dirty="0" err="1"/>
              <a:t>ur</a:t>
            </a:r>
            <a:r>
              <a:rPr spc="-5" dirty="0"/>
              <a:t> August</a:t>
            </a:r>
            <a:r>
              <a:rPr spc="-135" dirty="0"/>
              <a:t> </a:t>
            </a:r>
            <a:r>
              <a:rPr lang="en-CA" spc="-5" dirty="0"/>
              <a:t>P</a:t>
            </a:r>
            <a:r>
              <a:rPr spc="-5" dirty="0" err="1"/>
              <a:t>rogram</a:t>
            </a:r>
            <a:r>
              <a:rPr lang="en-CA" spc="-5" dirty="0"/>
              <a:t>!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4114800" y="2177220"/>
            <a:ext cx="4490085" cy="3298339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241300" marR="21590" indent="-228600">
              <a:spcBef>
                <a:spcPts val="580"/>
              </a:spcBef>
              <a:buChar char="•"/>
              <a:tabLst>
                <a:tab pos="241300" algn="l"/>
              </a:tabLst>
            </a:pPr>
            <a:r>
              <a:rPr sz="2400" spc="-10" dirty="0">
                <a:latin typeface="Arial"/>
                <a:cs typeface="Arial"/>
              </a:rPr>
              <a:t>Visit </a:t>
            </a:r>
            <a:r>
              <a:rPr sz="2400" spc="-5" dirty="0">
                <a:latin typeface="Arial"/>
                <a:cs typeface="Arial"/>
              </a:rPr>
              <a:t>the Kanata </a:t>
            </a:r>
            <a:r>
              <a:rPr sz="2400" dirty="0">
                <a:latin typeface="Arial"/>
                <a:cs typeface="Arial"/>
              </a:rPr>
              <a:t>Dragons web  </a:t>
            </a:r>
            <a:r>
              <a:rPr sz="2400" spc="-5" dirty="0">
                <a:latin typeface="Arial"/>
                <a:cs typeface="Arial"/>
              </a:rPr>
              <a:t>site to register for </a:t>
            </a:r>
            <a:r>
              <a:rPr sz="2400" dirty="0">
                <a:latin typeface="Arial"/>
                <a:cs typeface="Arial"/>
              </a:rPr>
              <a:t>our 5</a:t>
            </a:r>
            <a:r>
              <a:rPr lang="en-CA" sz="2400" dirty="0">
                <a:latin typeface="Arial"/>
                <a:cs typeface="Arial"/>
              </a:rPr>
              <a:t>-</a:t>
            </a:r>
            <a:r>
              <a:rPr sz="2400" dirty="0">
                <a:latin typeface="Arial"/>
                <a:cs typeface="Arial"/>
              </a:rPr>
              <a:t>week  August </a:t>
            </a:r>
            <a:r>
              <a:rPr lang="en-CA" sz="2400" dirty="0">
                <a:latin typeface="Arial"/>
                <a:cs typeface="Arial"/>
              </a:rPr>
              <a:t>P</a:t>
            </a:r>
            <a:r>
              <a:rPr sz="2400" dirty="0" err="1">
                <a:latin typeface="Arial"/>
                <a:cs typeface="Arial"/>
              </a:rPr>
              <a:t>rogram</a:t>
            </a:r>
            <a:r>
              <a:rPr sz="2400" dirty="0">
                <a:latin typeface="Arial"/>
                <a:cs typeface="Arial"/>
              </a:rPr>
              <a:t> on </a:t>
            </a:r>
            <a:r>
              <a:rPr sz="2400" spc="-5" dirty="0">
                <a:latin typeface="Arial"/>
                <a:cs typeface="Arial"/>
              </a:rPr>
              <a:t>the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artificial turf </a:t>
            </a:r>
            <a:r>
              <a:rPr sz="2400" dirty="0">
                <a:latin typeface="Arial"/>
                <a:cs typeface="Arial"/>
              </a:rPr>
              <a:t>at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spc="-5" dirty="0" err="1">
                <a:latin typeface="Arial"/>
                <a:cs typeface="Arial"/>
              </a:rPr>
              <a:t>Richcraft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Complex</a:t>
            </a:r>
            <a:r>
              <a:rPr lang="en-CA" sz="2400" dirty="0">
                <a:latin typeface="Arial"/>
                <a:cs typeface="Arial"/>
              </a:rPr>
              <a:t>.</a:t>
            </a:r>
            <a:endParaRPr sz="2700" dirty="0">
              <a:latin typeface="Times New Roman"/>
              <a:cs typeface="Times New Roman"/>
            </a:endParaRPr>
          </a:p>
          <a:p>
            <a:pPr marL="241300" marR="5080" indent="-228600">
              <a:spcBef>
                <a:spcPts val="2095"/>
              </a:spcBef>
              <a:buChar char="•"/>
              <a:tabLst>
                <a:tab pos="241300" algn="l"/>
              </a:tabLst>
            </a:pP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program </a:t>
            </a:r>
            <a:r>
              <a:rPr sz="2400" spc="-5" dirty="0">
                <a:latin typeface="Arial"/>
                <a:cs typeface="Arial"/>
              </a:rPr>
              <a:t>starts </a:t>
            </a:r>
            <a:r>
              <a:rPr sz="2400" dirty="0">
                <a:latin typeface="Arial"/>
                <a:cs typeface="Arial"/>
              </a:rPr>
              <a:t>on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Tuesday  </a:t>
            </a:r>
            <a:r>
              <a:rPr sz="2400" dirty="0">
                <a:latin typeface="Arial"/>
                <a:cs typeface="Arial"/>
              </a:rPr>
              <a:t>August</a:t>
            </a:r>
            <a:r>
              <a:rPr lang="en-CA" sz="2400" spc="-10" dirty="0">
                <a:latin typeface="Arial"/>
                <a:cs typeface="Arial"/>
              </a:rPr>
              <a:t> 6</a:t>
            </a:r>
            <a:r>
              <a:rPr lang="en-CA" sz="2400" spc="-10" baseline="30000" dirty="0">
                <a:latin typeface="Arial"/>
                <a:cs typeface="Arial"/>
              </a:rPr>
              <a:t>th</a:t>
            </a:r>
            <a:r>
              <a:rPr lang="en-CA" sz="2400" spc="-10" dirty="0">
                <a:latin typeface="Arial"/>
                <a:cs typeface="Arial"/>
              </a:rPr>
              <a:t> or Wednesday August 7</a:t>
            </a:r>
            <a:r>
              <a:rPr lang="en-CA" sz="2400" spc="-10" baseline="30000" dirty="0">
                <a:latin typeface="Arial"/>
                <a:cs typeface="Arial"/>
              </a:rPr>
              <a:t>th.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92112" y="1960562"/>
            <a:ext cx="3362325" cy="33623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100" y="292100"/>
            <a:ext cx="11918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Details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56" y="1600200"/>
            <a:ext cx="9139844" cy="3381182"/>
          </a:xfrm>
          <a:prstGeom prst="rect">
            <a:avLst/>
          </a:prstGeom>
        </p:spPr>
        <p:txBody>
          <a:bodyPr vert="horz" wrap="square" lIns="0" tIns="129540" rIns="0" bIns="0" rtlCol="0">
            <a:spAutoFit/>
          </a:bodyPr>
          <a:lstStyle/>
          <a:p>
            <a:pPr marL="241300" indent="-228600">
              <a:lnSpc>
                <a:spcPct val="200000"/>
              </a:lnSpc>
              <a:spcBef>
                <a:spcPts val="1020"/>
              </a:spcBef>
              <a:buChar char="•"/>
              <a:tabLst>
                <a:tab pos="241300" algn="l"/>
              </a:tabLst>
            </a:pPr>
            <a:r>
              <a:rPr lang="en-CA" sz="2400" dirty="0">
                <a:latin typeface="Arial"/>
                <a:cs typeface="Arial"/>
              </a:rPr>
              <a:t>Date: </a:t>
            </a:r>
            <a:r>
              <a:rPr sz="2400" dirty="0">
                <a:latin typeface="Arial"/>
                <a:cs typeface="Arial"/>
              </a:rPr>
              <a:t>Sunday July</a:t>
            </a:r>
            <a:r>
              <a:rPr lang="en-CA" sz="2400" spc="-15" dirty="0">
                <a:latin typeface="Arial"/>
                <a:cs typeface="Arial"/>
              </a:rPr>
              <a:t> 28</a:t>
            </a:r>
            <a:r>
              <a:rPr lang="en-CA" sz="2400" spc="-15" baseline="30000" dirty="0">
                <a:latin typeface="Arial"/>
                <a:cs typeface="Arial"/>
              </a:rPr>
              <a:t>th</a:t>
            </a:r>
            <a:endParaRPr sz="2400" dirty="0">
              <a:latin typeface="Arial"/>
              <a:cs typeface="Arial"/>
            </a:endParaRPr>
          </a:p>
          <a:p>
            <a:pPr marL="241300" indent="-228600">
              <a:lnSpc>
                <a:spcPct val="200000"/>
              </a:lnSpc>
              <a:spcBef>
                <a:spcPts val="920"/>
              </a:spcBef>
              <a:buChar char="•"/>
              <a:tabLst>
                <a:tab pos="241300" algn="l"/>
              </a:tabLst>
            </a:pPr>
            <a:r>
              <a:rPr lang="en-CA" sz="2400" spc="-5" dirty="0">
                <a:latin typeface="Arial"/>
                <a:cs typeface="Arial"/>
              </a:rPr>
              <a:t>Time: </a:t>
            </a:r>
            <a:r>
              <a:rPr sz="2400" spc="-5" dirty="0">
                <a:latin typeface="Arial"/>
                <a:cs typeface="Arial"/>
              </a:rPr>
              <a:t>4:00pm </a:t>
            </a:r>
            <a:r>
              <a:rPr sz="2400" dirty="0">
                <a:latin typeface="Arial"/>
                <a:cs typeface="Arial"/>
              </a:rPr>
              <a:t>–</a:t>
            </a:r>
            <a:r>
              <a:rPr sz="2400" spc="-5" dirty="0">
                <a:latin typeface="Arial"/>
                <a:cs typeface="Arial"/>
              </a:rPr>
              <a:t> 7:00pm</a:t>
            </a:r>
            <a:endParaRPr sz="2400" dirty="0">
              <a:latin typeface="Arial"/>
              <a:cs typeface="Arial"/>
            </a:endParaRPr>
          </a:p>
          <a:p>
            <a:pPr marL="241300" indent="-228600">
              <a:lnSpc>
                <a:spcPct val="200000"/>
              </a:lnSpc>
              <a:spcBef>
                <a:spcPts val="920"/>
              </a:spcBef>
              <a:buChar char="•"/>
              <a:tabLst>
                <a:tab pos="241300" algn="l"/>
              </a:tabLst>
            </a:pPr>
            <a:r>
              <a:rPr lang="en-CA" sz="2400" dirty="0">
                <a:latin typeface="Arial"/>
                <a:cs typeface="Arial"/>
              </a:rPr>
              <a:t>Location: </a:t>
            </a:r>
            <a:r>
              <a:rPr sz="2400" dirty="0">
                <a:latin typeface="Arial"/>
                <a:cs typeface="Arial"/>
              </a:rPr>
              <a:t>KRP </a:t>
            </a:r>
            <a:r>
              <a:rPr sz="2400" spc="-5" dirty="0">
                <a:latin typeface="Arial"/>
                <a:cs typeface="Arial"/>
              </a:rPr>
              <a:t>Community </a:t>
            </a:r>
            <a:r>
              <a:rPr sz="2400" dirty="0">
                <a:latin typeface="Arial"/>
                <a:cs typeface="Arial"/>
              </a:rPr>
              <a:t>Hub at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Mitel</a:t>
            </a:r>
            <a:endParaRPr sz="2400" dirty="0">
              <a:latin typeface="Arial"/>
              <a:cs typeface="Arial"/>
            </a:endParaRPr>
          </a:p>
          <a:p>
            <a:pPr marL="241300" marR="5080" indent="-228600">
              <a:lnSpc>
                <a:spcPct val="200000"/>
              </a:lnSpc>
              <a:spcBef>
                <a:spcPts val="1400"/>
              </a:spcBef>
              <a:buChar char="•"/>
              <a:tabLst>
                <a:tab pos="241300" algn="l"/>
              </a:tabLst>
            </a:pPr>
            <a:r>
              <a:rPr sz="2400" dirty="0">
                <a:latin typeface="Arial"/>
                <a:cs typeface="Arial"/>
              </a:rPr>
              <a:t>All members of </a:t>
            </a:r>
            <a:r>
              <a:rPr sz="2400" spc="-5" dirty="0">
                <a:latin typeface="Arial"/>
                <a:cs typeface="Arial"/>
              </a:rPr>
              <a:t>the Kanata </a:t>
            </a:r>
            <a:r>
              <a:rPr sz="2400" dirty="0">
                <a:latin typeface="Arial"/>
                <a:cs typeface="Arial"/>
              </a:rPr>
              <a:t>Dragons and </a:t>
            </a:r>
            <a:r>
              <a:rPr sz="2400" spc="-5" dirty="0">
                <a:latin typeface="Arial"/>
                <a:cs typeface="Arial"/>
              </a:rPr>
              <a:t>their families </a:t>
            </a:r>
            <a:r>
              <a:rPr sz="2400" dirty="0">
                <a:latin typeface="Arial"/>
                <a:cs typeface="Arial"/>
              </a:rPr>
              <a:t>are </a:t>
            </a:r>
            <a:r>
              <a:rPr sz="2400" spc="-5" dirty="0">
                <a:latin typeface="Arial"/>
                <a:cs typeface="Arial"/>
              </a:rPr>
              <a:t>invited</a:t>
            </a:r>
            <a:r>
              <a:rPr lang="en-CA" sz="2400" spc="-5" dirty="0">
                <a:latin typeface="Arial"/>
                <a:cs typeface="Arial"/>
              </a:rPr>
              <a:t>!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100" y="292100"/>
            <a:ext cx="31857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CA" spc="-5" dirty="0"/>
              <a:t>Directions to </a:t>
            </a:r>
            <a:r>
              <a:rPr spc="-5" dirty="0"/>
              <a:t>Mitel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2100" y="2819400"/>
            <a:ext cx="3822700" cy="2761269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60"/>
              </a:spcBef>
              <a:tabLst>
                <a:tab pos="241300" algn="l"/>
              </a:tabLst>
            </a:pP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From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Queensway</a:t>
            </a:r>
            <a:endParaRPr sz="24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720"/>
              </a:spcBef>
              <a:buChar char="•"/>
              <a:tabLst>
                <a:tab pos="240665" algn="l"/>
                <a:tab pos="241300" algn="l"/>
              </a:tabLst>
            </a:pPr>
            <a:r>
              <a:rPr sz="2000" spc="-60" dirty="0">
                <a:latin typeface="Arial"/>
                <a:cs typeface="Arial"/>
              </a:rPr>
              <a:t>Take </a:t>
            </a:r>
            <a:r>
              <a:rPr sz="2000" dirty="0">
                <a:latin typeface="Arial"/>
                <a:cs typeface="Arial"/>
              </a:rPr>
              <a:t>March Road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north</a:t>
            </a:r>
            <a:r>
              <a:rPr lang="en-CA" sz="2000" spc="-5" dirty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800"/>
              </a:spcBef>
              <a:buChar char="•"/>
              <a:tabLst>
                <a:tab pos="240665" algn="l"/>
                <a:tab pos="241300" algn="l"/>
              </a:tabLst>
            </a:pPr>
            <a:r>
              <a:rPr sz="2000" spc="-20" dirty="0">
                <a:latin typeface="Arial"/>
                <a:cs typeface="Arial"/>
              </a:rPr>
              <a:t>Turn </a:t>
            </a:r>
            <a:r>
              <a:rPr sz="2000" dirty="0">
                <a:latin typeface="Arial"/>
                <a:cs typeface="Arial"/>
              </a:rPr>
              <a:t>right at Carling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Avenue</a:t>
            </a:r>
            <a:r>
              <a:rPr lang="en-CA" sz="2000" spc="-10" dirty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700"/>
              </a:spcBef>
              <a:buChar char="•"/>
              <a:tabLst>
                <a:tab pos="240665" algn="l"/>
                <a:tab pos="241300" algn="l"/>
              </a:tabLst>
            </a:pPr>
            <a:r>
              <a:rPr sz="2000" spc="-20" dirty="0">
                <a:latin typeface="Arial"/>
                <a:cs typeface="Arial"/>
              </a:rPr>
              <a:t>Turn </a:t>
            </a:r>
            <a:r>
              <a:rPr sz="2000" spc="-5" dirty="0">
                <a:latin typeface="Arial"/>
                <a:cs typeface="Arial"/>
              </a:rPr>
              <a:t>left onto </a:t>
            </a:r>
            <a:r>
              <a:rPr sz="2000" dirty="0">
                <a:latin typeface="Arial"/>
                <a:cs typeface="Arial"/>
              </a:rPr>
              <a:t>Schneider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Road</a:t>
            </a:r>
            <a:r>
              <a:rPr lang="en-CA" sz="2000" dirty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800"/>
              </a:spcBef>
              <a:buChar char="•"/>
              <a:tabLst>
                <a:tab pos="240665" algn="l"/>
                <a:tab pos="241300" algn="l"/>
              </a:tabLst>
            </a:pPr>
            <a:r>
              <a:rPr sz="2000" spc="-20" dirty="0">
                <a:latin typeface="Arial"/>
                <a:cs typeface="Arial"/>
              </a:rPr>
              <a:t>Turn </a:t>
            </a:r>
            <a:r>
              <a:rPr sz="2000" spc="-5" dirty="0">
                <a:latin typeface="Arial"/>
                <a:cs typeface="Arial"/>
              </a:rPr>
              <a:t>left onto Leggett</a:t>
            </a:r>
            <a:r>
              <a:rPr sz="2000" dirty="0">
                <a:latin typeface="Arial"/>
                <a:cs typeface="Arial"/>
              </a:rPr>
              <a:t> Drive</a:t>
            </a:r>
            <a:r>
              <a:rPr lang="en-CA" sz="2000" dirty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  <a:p>
            <a:pPr marL="241300" marR="9525" indent="-228600">
              <a:lnSpc>
                <a:spcPct val="79200"/>
              </a:lnSpc>
              <a:spcBef>
                <a:spcPts val="1300"/>
              </a:spcBef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Arial"/>
                <a:cs typeface="Arial"/>
              </a:rPr>
              <a:t>Enter </a:t>
            </a:r>
            <a:r>
              <a:rPr sz="2000" dirty="0">
                <a:latin typeface="Arial"/>
                <a:cs typeface="Arial"/>
              </a:rPr>
              <a:t>employee parking lot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on  your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left</a:t>
            </a:r>
            <a:r>
              <a:rPr lang="en-CA" sz="2000" spc="-5" dirty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2000" y="2819400"/>
            <a:ext cx="4194175" cy="2357755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60"/>
              </a:spcBef>
              <a:tabLst>
                <a:tab pos="241300" algn="l"/>
              </a:tabLst>
            </a:pP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From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Morgans</a:t>
            </a:r>
            <a:r>
              <a:rPr sz="2400" u="heavy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Grant</a:t>
            </a:r>
            <a:endParaRPr sz="24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720"/>
              </a:spcBef>
              <a:buChar char="•"/>
              <a:tabLst>
                <a:tab pos="240665" algn="l"/>
                <a:tab pos="241300" algn="l"/>
              </a:tabLst>
            </a:pPr>
            <a:r>
              <a:rPr sz="2000" spc="-60" dirty="0">
                <a:latin typeface="Arial"/>
                <a:cs typeface="Arial"/>
              </a:rPr>
              <a:t>Take </a:t>
            </a:r>
            <a:r>
              <a:rPr sz="2000" dirty="0">
                <a:latin typeface="Arial"/>
                <a:cs typeface="Arial"/>
              </a:rPr>
              <a:t>March Road</a:t>
            </a:r>
            <a:r>
              <a:rPr sz="2000" spc="5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south</a:t>
            </a:r>
            <a:r>
              <a:rPr lang="en-CA" sz="2000" spc="-5" dirty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800"/>
              </a:spcBef>
              <a:buChar char="•"/>
              <a:tabLst>
                <a:tab pos="240665" algn="l"/>
                <a:tab pos="241300" algn="l"/>
              </a:tabLst>
            </a:pPr>
            <a:r>
              <a:rPr sz="2000" spc="-20" dirty="0">
                <a:latin typeface="Arial"/>
                <a:cs typeface="Arial"/>
              </a:rPr>
              <a:t>Turn </a:t>
            </a:r>
            <a:r>
              <a:rPr sz="2000" spc="-5" dirty="0">
                <a:latin typeface="Arial"/>
                <a:cs typeface="Arial"/>
              </a:rPr>
              <a:t>left onto </a:t>
            </a:r>
            <a:r>
              <a:rPr sz="2000" dirty="0" err="1">
                <a:latin typeface="Arial"/>
                <a:cs typeface="Arial"/>
              </a:rPr>
              <a:t>Solandt</a:t>
            </a:r>
            <a:r>
              <a:rPr sz="2000" dirty="0">
                <a:latin typeface="Arial"/>
                <a:cs typeface="Arial"/>
              </a:rPr>
              <a:t> Road</a:t>
            </a:r>
            <a:r>
              <a:rPr lang="en-CA" sz="2000" dirty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700"/>
              </a:spcBef>
              <a:buChar char="•"/>
              <a:tabLst>
                <a:tab pos="240665" algn="l"/>
                <a:tab pos="241300" algn="l"/>
              </a:tabLst>
            </a:pPr>
            <a:r>
              <a:rPr sz="2000" spc="-20" dirty="0">
                <a:latin typeface="Arial"/>
                <a:cs typeface="Arial"/>
              </a:rPr>
              <a:t>Turn </a:t>
            </a:r>
            <a:r>
              <a:rPr sz="2000" dirty="0">
                <a:latin typeface="Arial"/>
                <a:cs typeface="Arial"/>
              </a:rPr>
              <a:t>right </a:t>
            </a:r>
            <a:r>
              <a:rPr sz="2000" spc="-5" dirty="0">
                <a:latin typeface="Arial"/>
                <a:cs typeface="Arial"/>
              </a:rPr>
              <a:t>onto Leggett</a:t>
            </a:r>
            <a:r>
              <a:rPr sz="2000" dirty="0">
                <a:latin typeface="Arial"/>
                <a:cs typeface="Arial"/>
              </a:rPr>
              <a:t> Drive</a:t>
            </a:r>
            <a:r>
              <a:rPr lang="en-CA" sz="2000" dirty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  <a:p>
            <a:pPr marL="241300" marR="5080" indent="-228600">
              <a:lnSpc>
                <a:spcPts val="2000"/>
              </a:lnSpc>
              <a:spcBef>
                <a:spcPts val="1200"/>
              </a:spcBef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Arial"/>
                <a:cs typeface="Arial"/>
              </a:rPr>
              <a:t>Enter </a:t>
            </a:r>
            <a:r>
              <a:rPr sz="2000" dirty="0">
                <a:latin typeface="Arial"/>
                <a:cs typeface="Arial"/>
              </a:rPr>
              <a:t>employee parking lot on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your  right</a:t>
            </a:r>
            <a:r>
              <a:rPr lang="en-CA" sz="2000" dirty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3100" y="1828800"/>
            <a:ext cx="7797800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1300" algn="l"/>
              </a:tabLst>
            </a:pPr>
            <a:r>
              <a:rPr lang="en-CA" sz="2600" b="1" spc="-5" dirty="0">
                <a:latin typeface="Arial"/>
                <a:cs typeface="Arial"/>
              </a:rPr>
              <a:t>Address: </a:t>
            </a:r>
            <a:r>
              <a:rPr sz="2600" b="1" dirty="0">
                <a:latin typeface="Arial"/>
                <a:cs typeface="Arial"/>
              </a:rPr>
              <a:t>350 </a:t>
            </a:r>
            <a:r>
              <a:rPr sz="2600" b="1" spc="-5" dirty="0">
                <a:latin typeface="Arial"/>
                <a:cs typeface="Arial"/>
              </a:rPr>
              <a:t>Leggett </a:t>
            </a:r>
            <a:r>
              <a:rPr sz="2600" b="1" dirty="0">
                <a:latin typeface="Arial"/>
                <a:cs typeface="Arial"/>
              </a:rPr>
              <a:t>Drive</a:t>
            </a:r>
            <a:r>
              <a:rPr lang="en-CA" sz="2600" b="1" dirty="0">
                <a:latin typeface="Arial"/>
                <a:cs typeface="Arial"/>
              </a:rPr>
              <a:t>,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5" dirty="0">
                <a:latin typeface="Arial"/>
                <a:cs typeface="Arial"/>
              </a:rPr>
              <a:t>Kanata, </a:t>
            </a:r>
            <a:r>
              <a:rPr sz="2600" b="1" dirty="0">
                <a:latin typeface="Arial"/>
                <a:cs typeface="Arial"/>
              </a:rPr>
              <a:t>K2K</a:t>
            </a:r>
            <a:r>
              <a:rPr sz="2600" b="1" spc="-15" dirty="0">
                <a:latin typeface="Arial"/>
                <a:cs typeface="Arial"/>
              </a:rPr>
              <a:t> </a:t>
            </a:r>
            <a:r>
              <a:rPr sz="2600" b="1" spc="-5" dirty="0">
                <a:latin typeface="Arial"/>
                <a:cs typeface="Arial"/>
              </a:rPr>
              <a:t>2W7</a:t>
            </a:r>
            <a:endParaRPr sz="2600" b="1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95400" y="1524000"/>
            <a:ext cx="3963986" cy="4572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2100" y="292100"/>
            <a:ext cx="265366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Parking </a:t>
            </a:r>
            <a:r>
              <a:rPr dirty="0"/>
              <a:t>at</a:t>
            </a:r>
            <a:r>
              <a:rPr spc="-60" dirty="0"/>
              <a:t> </a:t>
            </a:r>
            <a:r>
              <a:rPr spc="-5" dirty="0"/>
              <a:t>Mitel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22900" y="1816100"/>
            <a:ext cx="341630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1. No </a:t>
            </a:r>
            <a:r>
              <a:rPr sz="2000" spc="-5" dirty="0">
                <a:latin typeface="Arial"/>
                <a:cs typeface="Arial"/>
              </a:rPr>
              <a:t>entry from </a:t>
            </a:r>
            <a:r>
              <a:rPr sz="2000" dirty="0">
                <a:latin typeface="Arial"/>
                <a:cs typeface="Arial"/>
              </a:rPr>
              <a:t>March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Road</a:t>
            </a:r>
            <a:r>
              <a:rPr lang="en-CA" sz="2000" dirty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22900" y="2501900"/>
            <a:ext cx="372110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2. No </a:t>
            </a:r>
            <a:r>
              <a:rPr sz="2000" spc="-5" dirty="0">
                <a:latin typeface="Arial"/>
                <a:cs typeface="Arial"/>
              </a:rPr>
              <a:t>entry from </a:t>
            </a:r>
            <a:r>
              <a:rPr sz="2000" dirty="0">
                <a:latin typeface="Arial"/>
                <a:cs typeface="Arial"/>
              </a:rPr>
              <a:t>Carling</a:t>
            </a:r>
            <a:r>
              <a:rPr sz="2000" spc="-16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Avenue</a:t>
            </a:r>
            <a:r>
              <a:rPr lang="en-CA" sz="2000" spc="-5" dirty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22900" y="3105467"/>
            <a:ext cx="3721100" cy="983603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241300" marR="5080" indent="-228600">
              <a:spcBef>
                <a:spcPts val="470"/>
              </a:spcBef>
            </a:pPr>
            <a:r>
              <a:rPr sz="2000" dirty="0">
                <a:latin typeface="Arial"/>
                <a:cs typeface="Arial"/>
              </a:rPr>
              <a:t>3. </a:t>
            </a:r>
            <a:r>
              <a:rPr sz="2000" spc="-5" dirty="0">
                <a:latin typeface="Arial"/>
                <a:cs typeface="Arial"/>
              </a:rPr>
              <a:t>Enter </a:t>
            </a:r>
            <a:r>
              <a:rPr sz="2000" dirty="0">
                <a:latin typeface="Arial"/>
                <a:cs typeface="Arial"/>
              </a:rPr>
              <a:t>employee parking lot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from Leggett </a:t>
            </a:r>
            <a:r>
              <a:rPr sz="2000" dirty="0">
                <a:latin typeface="Arial"/>
                <a:cs typeface="Arial"/>
              </a:rPr>
              <a:t>Drive and park in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employee parking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lot</a:t>
            </a:r>
            <a:r>
              <a:rPr lang="en-CA" sz="2000" dirty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22900" y="4335219"/>
            <a:ext cx="372110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4. </a:t>
            </a:r>
            <a:r>
              <a:rPr sz="2000" spc="-15" dirty="0">
                <a:latin typeface="Arial"/>
                <a:cs typeface="Arial"/>
              </a:rPr>
              <a:t>Walk </a:t>
            </a:r>
            <a:r>
              <a:rPr sz="2000" spc="-5" dirty="0">
                <a:latin typeface="Arial"/>
                <a:cs typeface="Arial"/>
              </a:rPr>
              <a:t>to the party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site</a:t>
            </a:r>
            <a:r>
              <a:rPr lang="en-CA" sz="2000" spc="-5" dirty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462209" y="2773365"/>
            <a:ext cx="339725" cy="332105"/>
          </a:xfrm>
          <a:custGeom>
            <a:avLst/>
            <a:gdLst/>
            <a:ahLst/>
            <a:cxnLst/>
            <a:rect l="l" t="t" r="r" b="b"/>
            <a:pathLst>
              <a:path w="339725" h="332105">
                <a:moveTo>
                  <a:pt x="169865" y="0"/>
                </a:moveTo>
                <a:lnTo>
                  <a:pt x="126775" y="5398"/>
                </a:lnTo>
                <a:lnTo>
                  <a:pt x="85973" y="21594"/>
                </a:lnTo>
                <a:lnTo>
                  <a:pt x="49749" y="48587"/>
                </a:lnTo>
                <a:lnTo>
                  <a:pt x="22110" y="83960"/>
                </a:lnTo>
                <a:lnTo>
                  <a:pt x="5527" y="123807"/>
                </a:lnTo>
                <a:lnTo>
                  <a:pt x="0" y="165890"/>
                </a:lnTo>
                <a:lnTo>
                  <a:pt x="5527" y="207973"/>
                </a:lnTo>
                <a:lnTo>
                  <a:pt x="22110" y="247820"/>
                </a:lnTo>
                <a:lnTo>
                  <a:pt x="49749" y="283194"/>
                </a:lnTo>
                <a:lnTo>
                  <a:pt x="85973" y="310186"/>
                </a:lnTo>
                <a:lnTo>
                  <a:pt x="126775" y="326382"/>
                </a:lnTo>
                <a:lnTo>
                  <a:pt x="169865" y="331781"/>
                </a:lnTo>
                <a:lnTo>
                  <a:pt x="212956" y="326382"/>
                </a:lnTo>
                <a:lnTo>
                  <a:pt x="253758" y="310186"/>
                </a:lnTo>
                <a:lnTo>
                  <a:pt x="289982" y="283194"/>
                </a:lnTo>
                <a:lnTo>
                  <a:pt x="317620" y="247820"/>
                </a:lnTo>
                <a:lnTo>
                  <a:pt x="334203" y="207973"/>
                </a:lnTo>
                <a:lnTo>
                  <a:pt x="339731" y="165890"/>
                </a:lnTo>
                <a:lnTo>
                  <a:pt x="334203" y="123807"/>
                </a:lnTo>
                <a:lnTo>
                  <a:pt x="317620" y="83960"/>
                </a:lnTo>
                <a:lnTo>
                  <a:pt x="289982" y="48587"/>
                </a:lnTo>
                <a:lnTo>
                  <a:pt x="253758" y="21594"/>
                </a:lnTo>
                <a:lnTo>
                  <a:pt x="212956" y="5398"/>
                </a:lnTo>
                <a:lnTo>
                  <a:pt x="169865" y="0"/>
                </a:lnTo>
                <a:close/>
              </a:path>
            </a:pathLst>
          </a:custGeom>
          <a:solidFill>
            <a:srgbClr val="D8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62212" y="2773362"/>
            <a:ext cx="339725" cy="332105"/>
          </a:xfrm>
          <a:custGeom>
            <a:avLst/>
            <a:gdLst/>
            <a:ahLst/>
            <a:cxnLst/>
            <a:rect l="l" t="t" r="r" b="b"/>
            <a:pathLst>
              <a:path w="339725" h="332105">
                <a:moveTo>
                  <a:pt x="289974" y="48589"/>
                </a:moveTo>
                <a:lnTo>
                  <a:pt x="317613" y="83964"/>
                </a:lnTo>
                <a:lnTo>
                  <a:pt x="334197" y="123811"/>
                </a:lnTo>
                <a:lnTo>
                  <a:pt x="339725" y="165894"/>
                </a:lnTo>
                <a:lnTo>
                  <a:pt x="334197" y="207978"/>
                </a:lnTo>
                <a:lnTo>
                  <a:pt x="317613" y="247825"/>
                </a:lnTo>
                <a:lnTo>
                  <a:pt x="289974" y="283199"/>
                </a:lnTo>
                <a:lnTo>
                  <a:pt x="253753" y="310194"/>
                </a:lnTo>
                <a:lnTo>
                  <a:pt x="212952" y="326390"/>
                </a:lnTo>
                <a:lnTo>
                  <a:pt x="169862" y="331789"/>
                </a:lnTo>
                <a:lnTo>
                  <a:pt x="126772" y="326390"/>
                </a:lnTo>
                <a:lnTo>
                  <a:pt x="85972" y="310194"/>
                </a:lnTo>
                <a:lnTo>
                  <a:pt x="49751" y="283199"/>
                </a:lnTo>
                <a:lnTo>
                  <a:pt x="22111" y="247825"/>
                </a:lnTo>
                <a:lnTo>
                  <a:pt x="5527" y="207978"/>
                </a:lnTo>
                <a:lnTo>
                  <a:pt x="0" y="165894"/>
                </a:lnTo>
                <a:lnTo>
                  <a:pt x="5527" y="123811"/>
                </a:lnTo>
                <a:lnTo>
                  <a:pt x="22111" y="83964"/>
                </a:lnTo>
                <a:lnTo>
                  <a:pt x="49751" y="48589"/>
                </a:lnTo>
                <a:lnTo>
                  <a:pt x="85972" y="21595"/>
                </a:lnTo>
                <a:lnTo>
                  <a:pt x="126772" y="5398"/>
                </a:lnTo>
                <a:lnTo>
                  <a:pt x="169862" y="0"/>
                </a:lnTo>
                <a:lnTo>
                  <a:pt x="212952" y="5398"/>
                </a:lnTo>
                <a:lnTo>
                  <a:pt x="253753" y="21595"/>
                </a:lnTo>
                <a:lnTo>
                  <a:pt x="289974" y="4858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552700" y="278130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866896" y="2300290"/>
            <a:ext cx="339725" cy="332105"/>
          </a:xfrm>
          <a:custGeom>
            <a:avLst/>
            <a:gdLst/>
            <a:ahLst/>
            <a:cxnLst/>
            <a:rect l="l" t="t" r="r" b="b"/>
            <a:pathLst>
              <a:path w="339725" h="332105">
                <a:moveTo>
                  <a:pt x="169865" y="0"/>
                </a:moveTo>
                <a:lnTo>
                  <a:pt x="126775" y="5398"/>
                </a:lnTo>
                <a:lnTo>
                  <a:pt x="85973" y="21594"/>
                </a:lnTo>
                <a:lnTo>
                  <a:pt x="49749" y="48587"/>
                </a:lnTo>
                <a:lnTo>
                  <a:pt x="22110" y="83960"/>
                </a:lnTo>
                <a:lnTo>
                  <a:pt x="5527" y="123807"/>
                </a:lnTo>
                <a:lnTo>
                  <a:pt x="0" y="165890"/>
                </a:lnTo>
                <a:lnTo>
                  <a:pt x="5527" y="207973"/>
                </a:lnTo>
                <a:lnTo>
                  <a:pt x="22110" y="247820"/>
                </a:lnTo>
                <a:lnTo>
                  <a:pt x="49749" y="283194"/>
                </a:lnTo>
                <a:lnTo>
                  <a:pt x="85973" y="310186"/>
                </a:lnTo>
                <a:lnTo>
                  <a:pt x="126775" y="326382"/>
                </a:lnTo>
                <a:lnTo>
                  <a:pt x="169865" y="331781"/>
                </a:lnTo>
                <a:lnTo>
                  <a:pt x="212956" y="326382"/>
                </a:lnTo>
                <a:lnTo>
                  <a:pt x="253758" y="310186"/>
                </a:lnTo>
                <a:lnTo>
                  <a:pt x="289982" y="283194"/>
                </a:lnTo>
                <a:lnTo>
                  <a:pt x="317620" y="247820"/>
                </a:lnTo>
                <a:lnTo>
                  <a:pt x="334203" y="207973"/>
                </a:lnTo>
                <a:lnTo>
                  <a:pt x="339731" y="165890"/>
                </a:lnTo>
                <a:lnTo>
                  <a:pt x="334203" y="123807"/>
                </a:lnTo>
                <a:lnTo>
                  <a:pt x="317620" y="83960"/>
                </a:lnTo>
                <a:lnTo>
                  <a:pt x="289982" y="48587"/>
                </a:lnTo>
                <a:lnTo>
                  <a:pt x="253758" y="21594"/>
                </a:lnTo>
                <a:lnTo>
                  <a:pt x="212956" y="5398"/>
                </a:lnTo>
                <a:lnTo>
                  <a:pt x="169865" y="0"/>
                </a:lnTo>
                <a:close/>
              </a:path>
            </a:pathLst>
          </a:custGeom>
          <a:solidFill>
            <a:srgbClr val="D8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866900" y="2300287"/>
            <a:ext cx="339725" cy="332105"/>
          </a:xfrm>
          <a:custGeom>
            <a:avLst/>
            <a:gdLst/>
            <a:ahLst/>
            <a:cxnLst/>
            <a:rect l="l" t="t" r="r" b="b"/>
            <a:pathLst>
              <a:path w="339725" h="332105">
                <a:moveTo>
                  <a:pt x="289974" y="48589"/>
                </a:moveTo>
                <a:lnTo>
                  <a:pt x="317613" y="83964"/>
                </a:lnTo>
                <a:lnTo>
                  <a:pt x="334197" y="123811"/>
                </a:lnTo>
                <a:lnTo>
                  <a:pt x="339725" y="165894"/>
                </a:lnTo>
                <a:lnTo>
                  <a:pt x="334197" y="207978"/>
                </a:lnTo>
                <a:lnTo>
                  <a:pt x="317613" y="247825"/>
                </a:lnTo>
                <a:lnTo>
                  <a:pt x="289974" y="283199"/>
                </a:lnTo>
                <a:lnTo>
                  <a:pt x="253753" y="310194"/>
                </a:lnTo>
                <a:lnTo>
                  <a:pt x="212952" y="326390"/>
                </a:lnTo>
                <a:lnTo>
                  <a:pt x="169862" y="331789"/>
                </a:lnTo>
                <a:lnTo>
                  <a:pt x="126772" y="326390"/>
                </a:lnTo>
                <a:lnTo>
                  <a:pt x="85972" y="310194"/>
                </a:lnTo>
                <a:lnTo>
                  <a:pt x="49751" y="283199"/>
                </a:lnTo>
                <a:lnTo>
                  <a:pt x="22111" y="247825"/>
                </a:lnTo>
                <a:lnTo>
                  <a:pt x="5527" y="207978"/>
                </a:lnTo>
                <a:lnTo>
                  <a:pt x="0" y="165894"/>
                </a:lnTo>
                <a:lnTo>
                  <a:pt x="5527" y="123811"/>
                </a:lnTo>
                <a:lnTo>
                  <a:pt x="22111" y="83964"/>
                </a:lnTo>
                <a:lnTo>
                  <a:pt x="49751" y="48589"/>
                </a:lnTo>
                <a:lnTo>
                  <a:pt x="85972" y="21595"/>
                </a:lnTo>
                <a:lnTo>
                  <a:pt x="126772" y="5398"/>
                </a:lnTo>
                <a:lnTo>
                  <a:pt x="169862" y="0"/>
                </a:lnTo>
                <a:lnTo>
                  <a:pt x="212952" y="5398"/>
                </a:lnTo>
                <a:lnTo>
                  <a:pt x="253753" y="21595"/>
                </a:lnTo>
                <a:lnTo>
                  <a:pt x="289974" y="4858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955800" y="231140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754184" y="4349753"/>
            <a:ext cx="339725" cy="332105"/>
          </a:xfrm>
          <a:custGeom>
            <a:avLst/>
            <a:gdLst/>
            <a:ahLst/>
            <a:cxnLst/>
            <a:rect l="l" t="t" r="r" b="b"/>
            <a:pathLst>
              <a:path w="339725" h="332104">
                <a:moveTo>
                  <a:pt x="169865" y="0"/>
                </a:moveTo>
                <a:lnTo>
                  <a:pt x="126775" y="5398"/>
                </a:lnTo>
                <a:lnTo>
                  <a:pt x="85973" y="21594"/>
                </a:lnTo>
                <a:lnTo>
                  <a:pt x="49749" y="48587"/>
                </a:lnTo>
                <a:lnTo>
                  <a:pt x="22110" y="83960"/>
                </a:lnTo>
                <a:lnTo>
                  <a:pt x="5527" y="123807"/>
                </a:lnTo>
                <a:lnTo>
                  <a:pt x="0" y="165890"/>
                </a:lnTo>
                <a:lnTo>
                  <a:pt x="5527" y="207973"/>
                </a:lnTo>
                <a:lnTo>
                  <a:pt x="22110" y="247820"/>
                </a:lnTo>
                <a:lnTo>
                  <a:pt x="49749" y="283194"/>
                </a:lnTo>
                <a:lnTo>
                  <a:pt x="85973" y="310186"/>
                </a:lnTo>
                <a:lnTo>
                  <a:pt x="126775" y="326382"/>
                </a:lnTo>
                <a:lnTo>
                  <a:pt x="169865" y="331781"/>
                </a:lnTo>
                <a:lnTo>
                  <a:pt x="212956" y="326382"/>
                </a:lnTo>
                <a:lnTo>
                  <a:pt x="253758" y="310186"/>
                </a:lnTo>
                <a:lnTo>
                  <a:pt x="289982" y="283194"/>
                </a:lnTo>
                <a:lnTo>
                  <a:pt x="317620" y="247820"/>
                </a:lnTo>
                <a:lnTo>
                  <a:pt x="334203" y="207973"/>
                </a:lnTo>
                <a:lnTo>
                  <a:pt x="339731" y="165890"/>
                </a:lnTo>
                <a:lnTo>
                  <a:pt x="334203" y="123807"/>
                </a:lnTo>
                <a:lnTo>
                  <a:pt x="317620" y="83960"/>
                </a:lnTo>
                <a:lnTo>
                  <a:pt x="289982" y="48587"/>
                </a:lnTo>
                <a:lnTo>
                  <a:pt x="253758" y="21594"/>
                </a:lnTo>
                <a:lnTo>
                  <a:pt x="212956" y="5398"/>
                </a:lnTo>
                <a:lnTo>
                  <a:pt x="169865" y="0"/>
                </a:lnTo>
                <a:close/>
              </a:path>
            </a:pathLst>
          </a:custGeom>
          <a:solidFill>
            <a:srgbClr val="D8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54187" y="4349750"/>
            <a:ext cx="339725" cy="332105"/>
          </a:xfrm>
          <a:custGeom>
            <a:avLst/>
            <a:gdLst/>
            <a:ahLst/>
            <a:cxnLst/>
            <a:rect l="l" t="t" r="r" b="b"/>
            <a:pathLst>
              <a:path w="339725" h="332104">
                <a:moveTo>
                  <a:pt x="289974" y="48589"/>
                </a:moveTo>
                <a:lnTo>
                  <a:pt x="317613" y="83964"/>
                </a:lnTo>
                <a:lnTo>
                  <a:pt x="334197" y="123811"/>
                </a:lnTo>
                <a:lnTo>
                  <a:pt x="339725" y="165894"/>
                </a:lnTo>
                <a:lnTo>
                  <a:pt x="334197" y="207978"/>
                </a:lnTo>
                <a:lnTo>
                  <a:pt x="317613" y="247825"/>
                </a:lnTo>
                <a:lnTo>
                  <a:pt x="289974" y="283199"/>
                </a:lnTo>
                <a:lnTo>
                  <a:pt x="253753" y="310194"/>
                </a:lnTo>
                <a:lnTo>
                  <a:pt x="212952" y="326390"/>
                </a:lnTo>
                <a:lnTo>
                  <a:pt x="169862" y="331789"/>
                </a:lnTo>
                <a:lnTo>
                  <a:pt x="126772" y="326390"/>
                </a:lnTo>
                <a:lnTo>
                  <a:pt x="85972" y="310194"/>
                </a:lnTo>
                <a:lnTo>
                  <a:pt x="49751" y="283199"/>
                </a:lnTo>
                <a:lnTo>
                  <a:pt x="22111" y="247825"/>
                </a:lnTo>
                <a:lnTo>
                  <a:pt x="5527" y="207978"/>
                </a:lnTo>
                <a:lnTo>
                  <a:pt x="0" y="165894"/>
                </a:lnTo>
                <a:lnTo>
                  <a:pt x="5527" y="123811"/>
                </a:lnTo>
                <a:lnTo>
                  <a:pt x="22111" y="83964"/>
                </a:lnTo>
                <a:lnTo>
                  <a:pt x="49751" y="48589"/>
                </a:lnTo>
                <a:lnTo>
                  <a:pt x="85972" y="21595"/>
                </a:lnTo>
                <a:lnTo>
                  <a:pt x="126772" y="5398"/>
                </a:lnTo>
                <a:lnTo>
                  <a:pt x="169862" y="0"/>
                </a:lnTo>
                <a:lnTo>
                  <a:pt x="212952" y="5398"/>
                </a:lnTo>
                <a:lnTo>
                  <a:pt x="253753" y="21595"/>
                </a:lnTo>
                <a:lnTo>
                  <a:pt x="289974" y="4858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841500" y="435610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790946" y="5578477"/>
            <a:ext cx="339725" cy="332105"/>
          </a:xfrm>
          <a:custGeom>
            <a:avLst/>
            <a:gdLst/>
            <a:ahLst/>
            <a:cxnLst/>
            <a:rect l="l" t="t" r="r" b="b"/>
            <a:pathLst>
              <a:path w="339725" h="332104">
                <a:moveTo>
                  <a:pt x="169865" y="0"/>
                </a:moveTo>
                <a:lnTo>
                  <a:pt x="126775" y="5398"/>
                </a:lnTo>
                <a:lnTo>
                  <a:pt x="85973" y="21593"/>
                </a:lnTo>
                <a:lnTo>
                  <a:pt x="49749" y="48586"/>
                </a:lnTo>
                <a:lnTo>
                  <a:pt x="22110" y="83960"/>
                </a:lnTo>
                <a:lnTo>
                  <a:pt x="5527" y="123807"/>
                </a:lnTo>
                <a:lnTo>
                  <a:pt x="0" y="165891"/>
                </a:lnTo>
                <a:lnTo>
                  <a:pt x="5527" y="207974"/>
                </a:lnTo>
                <a:lnTo>
                  <a:pt x="22110" y="247822"/>
                </a:lnTo>
                <a:lnTo>
                  <a:pt x="49749" y="283196"/>
                </a:lnTo>
                <a:lnTo>
                  <a:pt x="85973" y="310190"/>
                </a:lnTo>
                <a:lnTo>
                  <a:pt x="126775" y="326387"/>
                </a:lnTo>
                <a:lnTo>
                  <a:pt x="169865" y="331785"/>
                </a:lnTo>
                <a:lnTo>
                  <a:pt x="212956" y="326387"/>
                </a:lnTo>
                <a:lnTo>
                  <a:pt x="253758" y="310190"/>
                </a:lnTo>
                <a:lnTo>
                  <a:pt x="289982" y="283196"/>
                </a:lnTo>
                <a:lnTo>
                  <a:pt x="317620" y="247822"/>
                </a:lnTo>
                <a:lnTo>
                  <a:pt x="334203" y="207974"/>
                </a:lnTo>
                <a:lnTo>
                  <a:pt x="339731" y="165891"/>
                </a:lnTo>
                <a:lnTo>
                  <a:pt x="334203" y="123807"/>
                </a:lnTo>
                <a:lnTo>
                  <a:pt x="317620" y="83960"/>
                </a:lnTo>
                <a:lnTo>
                  <a:pt x="289982" y="48586"/>
                </a:lnTo>
                <a:lnTo>
                  <a:pt x="253758" y="21593"/>
                </a:lnTo>
                <a:lnTo>
                  <a:pt x="212956" y="5398"/>
                </a:lnTo>
                <a:lnTo>
                  <a:pt x="169865" y="0"/>
                </a:lnTo>
                <a:close/>
              </a:path>
            </a:pathLst>
          </a:custGeom>
          <a:solidFill>
            <a:srgbClr val="D8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790950" y="5578475"/>
            <a:ext cx="339725" cy="332105"/>
          </a:xfrm>
          <a:custGeom>
            <a:avLst/>
            <a:gdLst/>
            <a:ahLst/>
            <a:cxnLst/>
            <a:rect l="l" t="t" r="r" b="b"/>
            <a:pathLst>
              <a:path w="339725" h="332104">
                <a:moveTo>
                  <a:pt x="289974" y="48589"/>
                </a:moveTo>
                <a:lnTo>
                  <a:pt x="317613" y="83964"/>
                </a:lnTo>
                <a:lnTo>
                  <a:pt x="334197" y="123811"/>
                </a:lnTo>
                <a:lnTo>
                  <a:pt x="339725" y="165894"/>
                </a:lnTo>
                <a:lnTo>
                  <a:pt x="334197" y="207978"/>
                </a:lnTo>
                <a:lnTo>
                  <a:pt x="317613" y="247825"/>
                </a:lnTo>
                <a:lnTo>
                  <a:pt x="289974" y="283199"/>
                </a:lnTo>
                <a:lnTo>
                  <a:pt x="253753" y="310194"/>
                </a:lnTo>
                <a:lnTo>
                  <a:pt x="212952" y="326390"/>
                </a:lnTo>
                <a:lnTo>
                  <a:pt x="169862" y="331789"/>
                </a:lnTo>
                <a:lnTo>
                  <a:pt x="126772" y="326390"/>
                </a:lnTo>
                <a:lnTo>
                  <a:pt x="85972" y="310194"/>
                </a:lnTo>
                <a:lnTo>
                  <a:pt x="49751" y="283199"/>
                </a:lnTo>
                <a:lnTo>
                  <a:pt x="22111" y="247825"/>
                </a:lnTo>
                <a:lnTo>
                  <a:pt x="5527" y="207978"/>
                </a:lnTo>
                <a:lnTo>
                  <a:pt x="0" y="165894"/>
                </a:lnTo>
                <a:lnTo>
                  <a:pt x="5527" y="123811"/>
                </a:lnTo>
                <a:lnTo>
                  <a:pt x="22111" y="83964"/>
                </a:lnTo>
                <a:lnTo>
                  <a:pt x="49751" y="48589"/>
                </a:lnTo>
                <a:lnTo>
                  <a:pt x="85972" y="21595"/>
                </a:lnTo>
                <a:lnTo>
                  <a:pt x="126772" y="5398"/>
                </a:lnTo>
                <a:lnTo>
                  <a:pt x="169862" y="0"/>
                </a:lnTo>
                <a:lnTo>
                  <a:pt x="212952" y="5398"/>
                </a:lnTo>
                <a:lnTo>
                  <a:pt x="253753" y="21595"/>
                </a:lnTo>
                <a:lnTo>
                  <a:pt x="289974" y="4858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886200" y="558800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2100" y="292100"/>
            <a:ext cx="36614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CA" spc="-5" dirty="0"/>
              <a:t>Accessible</a:t>
            </a:r>
            <a:r>
              <a:rPr spc="-45" dirty="0"/>
              <a:t> </a:t>
            </a:r>
            <a:r>
              <a:rPr spc="-5" dirty="0"/>
              <a:t>Parking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953510" y="2872052"/>
            <a:ext cx="4795520" cy="111389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580"/>
              </a:spcBef>
              <a:tabLst>
                <a:tab pos="241300" algn="l"/>
              </a:tabLst>
            </a:pPr>
            <a:r>
              <a:rPr sz="2400" spc="-5" dirty="0">
                <a:latin typeface="Arial"/>
                <a:cs typeface="Arial"/>
              </a:rPr>
              <a:t>The front </a:t>
            </a:r>
            <a:r>
              <a:rPr sz="2400" dirty="0">
                <a:latin typeface="Arial"/>
                <a:cs typeface="Arial"/>
              </a:rPr>
              <a:t>row of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parking lot is  reserved </a:t>
            </a:r>
            <a:r>
              <a:rPr sz="2400" spc="-5" dirty="0">
                <a:latin typeface="Arial"/>
                <a:cs typeface="Arial"/>
              </a:rPr>
              <a:t>for </a:t>
            </a:r>
            <a:r>
              <a:rPr lang="en-CA" sz="2400" dirty="0">
                <a:latin typeface="Arial"/>
                <a:cs typeface="Arial"/>
              </a:rPr>
              <a:t>accessible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parking</a:t>
            </a:r>
            <a:r>
              <a:rPr lang="en-CA" sz="2400" dirty="0"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  <p:pic>
        <p:nvPicPr>
          <p:cNvPr id="1026" name="Picture 2" descr="Image result for accessible parking">
            <a:extLst>
              <a:ext uri="{FF2B5EF4-FFF2-40B4-BE49-F238E27FC236}">
                <a16:creationId xmlns:a16="http://schemas.microsoft.com/office/drawing/2014/main" id="{142E9490-365E-4F86-B868-93DA7407B8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8800"/>
            <a:ext cx="2501646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100" y="292100"/>
            <a:ext cx="35179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Schedule of</a:t>
            </a:r>
            <a:r>
              <a:rPr spc="-50" dirty="0"/>
              <a:t> </a:t>
            </a:r>
            <a:r>
              <a:rPr lang="en-CA" spc="-5" dirty="0"/>
              <a:t>E</a:t>
            </a:r>
            <a:r>
              <a:rPr spc="-5" dirty="0"/>
              <a:t>vents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-1" y="2146300"/>
            <a:ext cx="5562601" cy="2205732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00"/>
              </a:spcBef>
              <a:buChar char="•"/>
              <a:tabLst>
                <a:tab pos="240665" algn="l"/>
                <a:tab pos="241300" algn="l"/>
              </a:tabLst>
            </a:pPr>
            <a:r>
              <a:rPr sz="2200" spc="-5" dirty="0">
                <a:latin typeface="Arial"/>
                <a:cs typeface="Arial"/>
              </a:rPr>
              <a:t>4:00pm </a:t>
            </a:r>
            <a:r>
              <a:rPr sz="2200" dirty="0">
                <a:latin typeface="Arial"/>
                <a:cs typeface="Arial"/>
              </a:rPr>
              <a:t>-</a:t>
            </a:r>
            <a:r>
              <a:rPr sz="2200" spc="-5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4:45pm</a:t>
            </a:r>
            <a:r>
              <a:rPr lang="en-CA" sz="2200" spc="-5" dirty="0">
                <a:latin typeface="Arial"/>
                <a:cs typeface="Arial"/>
              </a:rPr>
              <a:t>: Meet </a:t>
            </a:r>
            <a:r>
              <a:rPr lang="en-CA" sz="2200" spc="-5" dirty="0" err="1">
                <a:latin typeface="Arial"/>
                <a:cs typeface="Arial"/>
              </a:rPr>
              <a:t>Dezzy</a:t>
            </a:r>
            <a:r>
              <a:rPr lang="en-CA" sz="2200" spc="-5" dirty="0">
                <a:latin typeface="Arial"/>
                <a:cs typeface="Arial"/>
              </a:rPr>
              <a:t> the Dragon</a:t>
            </a:r>
            <a:endParaRPr sz="22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800"/>
              </a:spcBef>
              <a:buChar char="•"/>
              <a:tabLst>
                <a:tab pos="240665" algn="l"/>
                <a:tab pos="241300" algn="l"/>
              </a:tabLst>
            </a:pPr>
            <a:r>
              <a:rPr sz="2200" spc="-5" dirty="0">
                <a:latin typeface="Arial"/>
                <a:cs typeface="Arial"/>
              </a:rPr>
              <a:t>4:00pm </a:t>
            </a:r>
            <a:r>
              <a:rPr sz="2200" dirty="0">
                <a:latin typeface="Arial"/>
                <a:cs typeface="Arial"/>
              </a:rPr>
              <a:t>-</a:t>
            </a:r>
            <a:r>
              <a:rPr sz="2200" spc="-5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5:00pm</a:t>
            </a:r>
            <a:r>
              <a:rPr lang="en-CA" sz="2200" spc="-5" dirty="0">
                <a:latin typeface="Arial"/>
                <a:cs typeface="Arial"/>
              </a:rPr>
              <a:t>: Fire Truck Visit</a:t>
            </a:r>
            <a:endParaRPr sz="22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800"/>
              </a:spcBef>
              <a:buChar char="•"/>
              <a:tabLst>
                <a:tab pos="240665" algn="l"/>
                <a:tab pos="241300" algn="l"/>
              </a:tabLst>
            </a:pPr>
            <a:r>
              <a:rPr sz="2200" spc="-5" dirty="0">
                <a:latin typeface="Arial"/>
                <a:cs typeface="Arial"/>
              </a:rPr>
              <a:t>5:00pm </a:t>
            </a:r>
            <a:r>
              <a:rPr sz="2200" dirty="0">
                <a:latin typeface="Arial"/>
                <a:cs typeface="Arial"/>
              </a:rPr>
              <a:t>–</a:t>
            </a:r>
            <a:r>
              <a:rPr sz="2200" spc="-5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5:30pm</a:t>
            </a:r>
            <a:r>
              <a:rPr lang="en-CA" sz="2200" spc="-5" dirty="0">
                <a:latin typeface="Arial"/>
                <a:cs typeface="Arial"/>
              </a:rPr>
              <a:t>: Tug of War</a:t>
            </a:r>
            <a:endParaRPr sz="22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700"/>
              </a:spcBef>
              <a:buChar char="•"/>
              <a:tabLst>
                <a:tab pos="240665" algn="l"/>
                <a:tab pos="241300" algn="l"/>
              </a:tabLst>
            </a:pPr>
            <a:r>
              <a:rPr sz="2200" spc="-5" dirty="0">
                <a:latin typeface="Arial"/>
                <a:cs typeface="Arial"/>
              </a:rPr>
              <a:t>5:</a:t>
            </a:r>
            <a:r>
              <a:rPr lang="en-CA" sz="2200" spc="-5" dirty="0">
                <a:latin typeface="Arial"/>
                <a:cs typeface="Arial"/>
              </a:rPr>
              <a:t>00</a:t>
            </a:r>
            <a:r>
              <a:rPr sz="2200" spc="-5" dirty="0">
                <a:latin typeface="Arial"/>
                <a:cs typeface="Arial"/>
              </a:rPr>
              <a:t>pm </a:t>
            </a:r>
            <a:r>
              <a:rPr sz="2200" dirty="0">
                <a:latin typeface="Arial"/>
                <a:cs typeface="Arial"/>
              </a:rPr>
              <a:t>–</a:t>
            </a:r>
            <a:r>
              <a:rPr sz="2200" spc="-50" dirty="0">
                <a:latin typeface="Arial"/>
                <a:cs typeface="Arial"/>
              </a:rPr>
              <a:t> </a:t>
            </a:r>
            <a:r>
              <a:rPr lang="en-CA" sz="2200" spc="-5" dirty="0">
                <a:latin typeface="Arial"/>
                <a:cs typeface="Arial"/>
              </a:rPr>
              <a:t>5:40</a:t>
            </a:r>
            <a:r>
              <a:rPr sz="2200" spc="-5" dirty="0">
                <a:latin typeface="Arial"/>
                <a:cs typeface="Arial"/>
              </a:rPr>
              <a:t>pm</a:t>
            </a:r>
            <a:r>
              <a:rPr lang="en-CA" sz="2200" spc="-5" dirty="0">
                <a:latin typeface="Arial"/>
                <a:cs typeface="Arial"/>
              </a:rPr>
              <a:t>: Magic Show</a:t>
            </a:r>
            <a:endParaRPr sz="22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800"/>
              </a:spcBef>
              <a:buChar char="•"/>
              <a:tabLst>
                <a:tab pos="240665" algn="l"/>
                <a:tab pos="241300" algn="l"/>
              </a:tabLst>
            </a:pPr>
            <a:r>
              <a:rPr sz="2200" spc="-5" dirty="0">
                <a:latin typeface="Arial"/>
                <a:cs typeface="Arial"/>
              </a:rPr>
              <a:t>6:30pm </a:t>
            </a:r>
            <a:r>
              <a:rPr sz="2200" dirty="0">
                <a:latin typeface="Arial"/>
                <a:cs typeface="Arial"/>
              </a:rPr>
              <a:t>–</a:t>
            </a:r>
            <a:r>
              <a:rPr sz="2200" spc="-5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7:00pm</a:t>
            </a:r>
            <a:r>
              <a:rPr lang="en-CA" sz="2200" spc="-5" dirty="0">
                <a:latin typeface="Arial"/>
                <a:cs typeface="Arial"/>
              </a:rPr>
              <a:t>: </a:t>
            </a:r>
            <a:r>
              <a:rPr lang="en-CA" sz="2200" spc="-5" dirty="0" err="1">
                <a:latin typeface="Arial"/>
                <a:cs typeface="Arial"/>
              </a:rPr>
              <a:t>Dezzy’s</a:t>
            </a:r>
            <a:r>
              <a:rPr lang="en-CA" sz="2200" spc="-5" dirty="0">
                <a:latin typeface="Arial"/>
                <a:cs typeface="Arial"/>
              </a:rPr>
              <a:t> Dance Party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552902" y="1947416"/>
            <a:ext cx="3471862" cy="2603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100" y="292100"/>
            <a:ext cx="38227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Games and</a:t>
            </a:r>
            <a:r>
              <a:rPr spc="-35" dirty="0"/>
              <a:t> </a:t>
            </a:r>
            <a:r>
              <a:rPr lang="en-CA" spc="-5" dirty="0"/>
              <a:t>A</a:t>
            </a:r>
            <a:r>
              <a:rPr spc="-5" dirty="0" err="1"/>
              <a:t>ctivities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52400" y="1913242"/>
            <a:ext cx="89916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0665" algn="l"/>
                <a:tab pos="241300" algn="l"/>
              </a:tabLst>
            </a:pPr>
            <a:r>
              <a:rPr sz="2400" spc="-5" dirty="0">
                <a:latin typeface="Arial"/>
                <a:cs typeface="Arial"/>
              </a:rPr>
              <a:t>The following </a:t>
            </a:r>
            <a:r>
              <a:rPr sz="2400" dirty="0">
                <a:latin typeface="Arial"/>
                <a:cs typeface="Arial"/>
              </a:rPr>
              <a:t>games and </a:t>
            </a:r>
            <a:r>
              <a:rPr sz="2400" spc="-5" dirty="0">
                <a:latin typeface="Arial"/>
                <a:cs typeface="Arial"/>
              </a:rPr>
              <a:t>activities </a:t>
            </a:r>
            <a:r>
              <a:rPr sz="2400" dirty="0">
                <a:latin typeface="Arial"/>
                <a:cs typeface="Arial"/>
              </a:rPr>
              <a:t>will run </a:t>
            </a:r>
            <a:r>
              <a:rPr sz="2400" spc="-5" dirty="0">
                <a:latin typeface="Arial"/>
                <a:cs typeface="Arial"/>
              </a:rPr>
              <a:t>from 4:00pm </a:t>
            </a:r>
            <a:r>
              <a:rPr sz="2400" dirty="0">
                <a:latin typeface="Arial"/>
                <a:cs typeface="Arial"/>
              </a:rPr>
              <a:t>–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6:30pm</a:t>
            </a:r>
            <a:r>
              <a:rPr lang="en-CA" sz="2400" spc="-5" dirty="0">
                <a:latin typeface="Arial"/>
                <a:cs typeface="Arial"/>
              </a:rPr>
              <a:t>: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xfrm>
            <a:off x="294871" y="2438400"/>
            <a:ext cx="4004310" cy="222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2100" indent="-279400">
              <a:spcBef>
                <a:spcPts val="100"/>
              </a:spcBef>
              <a:buChar char="•"/>
              <a:tabLst>
                <a:tab pos="291465" algn="l"/>
                <a:tab pos="292100" algn="l"/>
              </a:tabLst>
            </a:pPr>
            <a:r>
              <a:rPr sz="2400" spc="-5" dirty="0"/>
              <a:t>Face</a:t>
            </a:r>
            <a:r>
              <a:rPr sz="2400" spc="-50" dirty="0"/>
              <a:t> </a:t>
            </a:r>
            <a:r>
              <a:rPr sz="2400" spc="-5" dirty="0"/>
              <a:t>painting</a:t>
            </a:r>
            <a:r>
              <a:rPr lang="en-CA" sz="2400" spc="-5" dirty="0"/>
              <a:t>*</a:t>
            </a:r>
            <a:endParaRPr sz="2400" spc="-5" dirty="0"/>
          </a:p>
          <a:p>
            <a:pPr marL="292100" indent="-279400">
              <a:buChar char="•"/>
              <a:tabLst>
                <a:tab pos="291465" algn="l"/>
                <a:tab pos="292100" algn="l"/>
              </a:tabLst>
            </a:pPr>
            <a:r>
              <a:rPr sz="2400" dirty="0"/>
              <a:t>Moon</a:t>
            </a:r>
            <a:r>
              <a:rPr sz="2400" spc="-100" dirty="0"/>
              <a:t> </a:t>
            </a:r>
            <a:r>
              <a:rPr lang="en-CA" sz="2400" dirty="0"/>
              <a:t>Bounce</a:t>
            </a:r>
            <a:endParaRPr sz="2400" dirty="0"/>
          </a:p>
          <a:p>
            <a:pPr marL="292100" indent="-279400">
              <a:buChar char="•"/>
              <a:tabLst>
                <a:tab pos="291465" algn="l"/>
                <a:tab pos="292100" algn="l"/>
              </a:tabLst>
            </a:pPr>
            <a:r>
              <a:rPr lang="en-CA" sz="2400" spc="-15" dirty="0"/>
              <a:t>Mega Slide</a:t>
            </a:r>
            <a:endParaRPr sz="2400" dirty="0"/>
          </a:p>
          <a:p>
            <a:pPr marL="292100" indent="-279400">
              <a:buChar char="•"/>
              <a:tabLst>
                <a:tab pos="291465" algn="l"/>
                <a:tab pos="292100" algn="l"/>
              </a:tabLst>
            </a:pPr>
            <a:r>
              <a:rPr lang="en-CA" sz="2400" spc="-5" dirty="0"/>
              <a:t>Sports </a:t>
            </a:r>
            <a:r>
              <a:rPr sz="2400" spc="-5" dirty="0"/>
              <a:t>Obstacle </a:t>
            </a:r>
            <a:r>
              <a:rPr lang="en-CA" sz="2400" spc="-5" dirty="0"/>
              <a:t>C</a:t>
            </a:r>
            <a:r>
              <a:rPr sz="2400" dirty="0" err="1"/>
              <a:t>ourse</a:t>
            </a:r>
            <a:endParaRPr sz="2400" dirty="0"/>
          </a:p>
          <a:p>
            <a:pPr marL="292100" indent="-279400">
              <a:buChar char="•"/>
              <a:tabLst>
                <a:tab pos="291465" algn="l"/>
                <a:tab pos="292100" algn="l"/>
              </a:tabLst>
            </a:pPr>
            <a:r>
              <a:rPr sz="2400" dirty="0"/>
              <a:t>Carnival</a:t>
            </a:r>
            <a:r>
              <a:rPr sz="2400" spc="-5" dirty="0"/>
              <a:t> </a:t>
            </a:r>
            <a:r>
              <a:rPr sz="2400" dirty="0"/>
              <a:t>games</a:t>
            </a:r>
          </a:p>
          <a:p>
            <a:pPr marL="292100" indent="-279400">
              <a:buChar char="•"/>
              <a:tabLst>
                <a:tab pos="291465" algn="l"/>
                <a:tab pos="292100" algn="l"/>
              </a:tabLst>
            </a:pPr>
            <a:r>
              <a:rPr sz="2400" spc="-5" dirty="0"/>
              <a:t>Foosball</a:t>
            </a:r>
          </a:p>
        </p:txBody>
      </p:sp>
      <p:sp>
        <p:nvSpPr>
          <p:cNvPr id="7" name="object 7"/>
          <p:cNvSpPr/>
          <p:nvPr/>
        </p:nvSpPr>
        <p:spPr>
          <a:xfrm>
            <a:off x="5364798" y="2633952"/>
            <a:ext cx="3211512" cy="24082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A662F7-6993-49B4-8D30-688131195330}"/>
              </a:ext>
            </a:extLst>
          </p:cNvPr>
          <p:cNvSpPr txBox="1"/>
          <p:nvPr/>
        </p:nvSpPr>
        <p:spPr>
          <a:xfrm>
            <a:off x="152400" y="5380743"/>
            <a:ext cx="60782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/>
              <a:t>*Face painting costs $5. All other activities are free!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100" y="292100"/>
            <a:ext cx="294894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Food &amp;</a:t>
            </a:r>
            <a:r>
              <a:rPr spc="-100" dirty="0"/>
              <a:t> </a:t>
            </a:r>
            <a:r>
              <a:rPr spc="-5" dirty="0"/>
              <a:t>Beverage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2399" y="1805391"/>
            <a:ext cx="5324475" cy="3521477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00"/>
              </a:spcBef>
              <a:buChar char="•"/>
              <a:tabLst>
                <a:tab pos="240665" algn="l"/>
                <a:tab pos="241300" algn="l"/>
              </a:tabLst>
            </a:pPr>
            <a:r>
              <a:rPr sz="2200" dirty="0">
                <a:latin typeface="Arial"/>
                <a:cs typeface="Arial"/>
              </a:rPr>
              <a:t>Sorry</a:t>
            </a:r>
            <a:r>
              <a:rPr lang="en-CA" sz="2200" dirty="0">
                <a:latin typeface="Arial"/>
                <a:cs typeface="Arial"/>
              </a:rPr>
              <a:t>,</a:t>
            </a:r>
            <a:r>
              <a:rPr sz="2200" dirty="0">
                <a:latin typeface="Arial"/>
                <a:cs typeface="Arial"/>
              </a:rPr>
              <a:t> but </a:t>
            </a:r>
            <a:r>
              <a:rPr sz="2200" spc="-5" dirty="0">
                <a:latin typeface="Arial"/>
                <a:cs typeface="Arial"/>
              </a:rPr>
              <a:t>there </a:t>
            </a:r>
            <a:r>
              <a:rPr sz="2200" dirty="0">
                <a:latin typeface="Arial"/>
                <a:cs typeface="Arial"/>
              </a:rPr>
              <a:t>will be no BBQ </a:t>
            </a:r>
            <a:r>
              <a:rPr sz="2200" spc="-5" dirty="0">
                <a:latin typeface="Arial"/>
                <a:cs typeface="Arial"/>
              </a:rPr>
              <a:t>this</a:t>
            </a:r>
            <a:r>
              <a:rPr sz="2200" spc="-60" dirty="0">
                <a:latin typeface="Arial"/>
                <a:cs typeface="Arial"/>
              </a:rPr>
              <a:t> </a:t>
            </a:r>
            <a:r>
              <a:rPr sz="2200" spc="-25" dirty="0">
                <a:latin typeface="Arial"/>
                <a:cs typeface="Arial"/>
              </a:rPr>
              <a:t>year.</a:t>
            </a:r>
            <a:endParaRPr sz="22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700"/>
              </a:spcBef>
              <a:buChar char="•"/>
              <a:tabLst>
                <a:tab pos="240665" algn="l"/>
                <a:tab pos="241300" algn="l"/>
              </a:tabLst>
            </a:pPr>
            <a:r>
              <a:rPr sz="2200" b="1" spc="-20" dirty="0">
                <a:solidFill>
                  <a:srgbClr val="D80000"/>
                </a:solidFill>
                <a:uFill>
                  <a:solidFill>
                    <a:srgbClr val="D80000"/>
                  </a:solidFill>
                </a:uFill>
                <a:latin typeface="Arial"/>
                <a:cs typeface="Arial"/>
              </a:rPr>
              <a:t>We </a:t>
            </a:r>
            <a:r>
              <a:rPr sz="2200" b="1" spc="-5" dirty="0">
                <a:solidFill>
                  <a:srgbClr val="D80000"/>
                </a:solidFill>
                <a:uFill>
                  <a:solidFill>
                    <a:srgbClr val="D80000"/>
                  </a:solidFill>
                </a:uFill>
                <a:latin typeface="Arial"/>
                <a:cs typeface="Arial"/>
              </a:rPr>
              <a:t>recommend that you bring </a:t>
            </a:r>
            <a:r>
              <a:rPr sz="2200" b="1" dirty="0">
                <a:solidFill>
                  <a:srgbClr val="D80000"/>
                </a:solidFill>
                <a:uFill>
                  <a:solidFill>
                    <a:srgbClr val="D80000"/>
                  </a:solidFill>
                </a:uFill>
                <a:latin typeface="Arial"/>
                <a:cs typeface="Arial"/>
              </a:rPr>
              <a:t>a </a:t>
            </a:r>
            <a:r>
              <a:rPr sz="2200" b="1" spc="-5" dirty="0">
                <a:solidFill>
                  <a:srgbClr val="D80000"/>
                </a:solidFill>
                <a:uFill>
                  <a:solidFill>
                    <a:srgbClr val="D80000"/>
                  </a:solidFill>
                </a:uFill>
                <a:latin typeface="Arial"/>
                <a:cs typeface="Arial"/>
              </a:rPr>
              <a:t>picnic</a:t>
            </a:r>
            <a:r>
              <a:rPr lang="en-CA" sz="2200" b="1" spc="-5" dirty="0">
                <a:solidFill>
                  <a:srgbClr val="D80000"/>
                </a:solidFill>
                <a:uFill>
                  <a:solidFill>
                    <a:srgbClr val="D80000"/>
                  </a:solidFill>
                </a:uFill>
                <a:latin typeface="Arial"/>
                <a:cs typeface="Arial"/>
              </a:rPr>
              <a:t>!</a:t>
            </a:r>
            <a:endParaRPr sz="2200" b="1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800"/>
              </a:spcBef>
              <a:buChar char="•"/>
              <a:tabLst>
                <a:tab pos="240665" algn="l"/>
                <a:tab pos="241300" algn="l"/>
              </a:tabLst>
            </a:pPr>
            <a:r>
              <a:rPr sz="2200" dirty="0">
                <a:latin typeface="Arial"/>
                <a:cs typeface="Arial"/>
              </a:rPr>
              <a:t>An ice cream vendor will be on</a:t>
            </a:r>
            <a:r>
              <a:rPr sz="2200" spc="-4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site</a:t>
            </a:r>
            <a:r>
              <a:rPr lang="en-CA" sz="2200" spc="-5" dirty="0">
                <a:latin typeface="Arial"/>
                <a:cs typeface="Arial"/>
              </a:rPr>
              <a:t>.</a:t>
            </a:r>
            <a:endParaRPr sz="2200" dirty="0">
              <a:latin typeface="Arial"/>
              <a:cs typeface="Arial"/>
            </a:endParaRPr>
          </a:p>
          <a:p>
            <a:pPr marL="241300" indent="-228600">
              <a:lnSpc>
                <a:spcPts val="2150"/>
              </a:lnSpc>
              <a:spcBef>
                <a:spcPts val="800"/>
              </a:spcBef>
              <a:buChar char="•"/>
              <a:tabLst>
                <a:tab pos="240665" algn="l"/>
                <a:tab pos="241300" algn="l"/>
              </a:tabLst>
            </a:pPr>
            <a:r>
              <a:rPr sz="2200" spc="-20" dirty="0">
                <a:latin typeface="Arial"/>
                <a:cs typeface="Arial"/>
              </a:rPr>
              <a:t>We </a:t>
            </a:r>
            <a:r>
              <a:rPr sz="2200" dirty="0">
                <a:latin typeface="Arial"/>
                <a:cs typeface="Arial"/>
              </a:rPr>
              <a:t>will also sell </a:t>
            </a:r>
            <a:r>
              <a:rPr sz="2200" spc="-5" dirty="0">
                <a:latin typeface="Arial"/>
                <a:cs typeface="Arial"/>
              </a:rPr>
              <a:t>the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following</a:t>
            </a:r>
            <a:r>
              <a:rPr lang="en-CA" sz="2200" spc="-5" dirty="0">
                <a:latin typeface="Arial"/>
                <a:cs typeface="Arial"/>
              </a:rPr>
              <a:t>:</a:t>
            </a:r>
            <a:endParaRPr sz="2200" dirty="0">
              <a:latin typeface="Arial"/>
              <a:cs typeface="Arial"/>
            </a:endParaRPr>
          </a:p>
          <a:p>
            <a:pPr marL="863600" lvl="1" indent="-279400">
              <a:lnSpc>
                <a:spcPts val="2100"/>
              </a:lnSpc>
              <a:buChar char="•"/>
              <a:tabLst>
                <a:tab pos="862965" algn="l"/>
                <a:tab pos="863600" algn="l"/>
              </a:tabLst>
            </a:pPr>
            <a:r>
              <a:rPr sz="2200" dirty="0">
                <a:latin typeface="Arial"/>
                <a:cs typeface="Arial"/>
              </a:rPr>
              <a:t>Snow</a:t>
            </a:r>
            <a:r>
              <a:rPr sz="2200" spc="-10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cones</a:t>
            </a:r>
          </a:p>
          <a:p>
            <a:pPr marL="863600" lvl="1" indent="-279400">
              <a:lnSpc>
                <a:spcPts val="2300"/>
              </a:lnSpc>
              <a:buChar char="•"/>
              <a:tabLst>
                <a:tab pos="862965" algn="l"/>
                <a:tab pos="863600" algn="l"/>
              </a:tabLst>
            </a:pPr>
            <a:r>
              <a:rPr sz="2200" spc="-5" dirty="0">
                <a:latin typeface="Arial"/>
                <a:cs typeface="Arial"/>
              </a:rPr>
              <a:t>Cotton</a:t>
            </a:r>
            <a:r>
              <a:rPr sz="2200" spc="-8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candy</a:t>
            </a:r>
          </a:p>
          <a:p>
            <a:pPr marL="863600" lvl="1" indent="-279400">
              <a:lnSpc>
                <a:spcPts val="2350"/>
              </a:lnSpc>
              <a:buChar char="•"/>
              <a:tabLst>
                <a:tab pos="862965" algn="l"/>
                <a:tab pos="863600" algn="l"/>
              </a:tabLst>
            </a:pPr>
            <a:r>
              <a:rPr sz="2200" spc="-20" dirty="0">
                <a:latin typeface="Arial"/>
                <a:cs typeface="Arial"/>
              </a:rPr>
              <a:t>Water</a:t>
            </a:r>
            <a:endParaRPr lang="en-CA" sz="2200" spc="-20" dirty="0">
              <a:latin typeface="Arial"/>
              <a:cs typeface="Arial"/>
            </a:endParaRPr>
          </a:p>
          <a:p>
            <a:pPr marL="863600" lvl="1" indent="-279400">
              <a:lnSpc>
                <a:spcPts val="2350"/>
              </a:lnSpc>
              <a:buChar char="•"/>
              <a:tabLst>
                <a:tab pos="862965" algn="l"/>
                <a:tab pos="863600" algn="l"/>
              </a:tabLst>
            </a:pPr>
            <a:r>
              <a:rPr lang="en-CA" sz="2200" spc="-20" dirty="0">
                <a:latin typeface="Arial"/>
                <a:cs typeface="Arial"/>
              </a:rPr>
              <a:t>Chips</a:t>
            </a:r>
          </a:p>
          <a:p>
            <a:pPr marL="863600" lvl="1" indent="-279400">
              <a:lnSpc>
                <a:spcPts val="2350"/>
              </a:lnSpc>
              <a:buChar char="•"/>
              <a:tabLst>
                <a:tab pos="862965" algn="l"/>
                <a:tab pos="863600" algn="l"/>
              </a:tabLst>
            </a:pPr>
            <a:r>
              <a:rPr lang="en-CA" sz="2200" spc="-20" dirty="0">
                <a:latin typeface="Arial"/>
                <a:cs typeface="Arial"/>
              </a:rPr>
              <a:t>Gatorade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76875" y="1808162"/>
            <a:ext cx="2913062" cy="38846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100" y="292100"/>
            <a:ext cx="34417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Volunteers</a:t>
            </a:r>
            <a:r>
              <a:rPr spc="-55" dirty="0"/>
              <a:t> </a:t>
            </a:r>
            <a:r>
              <a:rPr lang="en-CA" spc="-5" dirty="0"/>
              <a:t>N</a:t>
            </a:r>
            <a:r>
              <a:rPr spc="-5" dirty="0" err="1"/>
              <a:t>eeded</a:t>
            </a:r>
            <a:r>
              <a:rPr lang="en-CA" spc="-5" dirty="0"/>
              <a:t>!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304800" y="4150359"/>
            <a:ext cx="8482965" cy="1646605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20"/>
              </a:spcBef>
              <a:buChar char="•"/>
              <a:tabLst>
                <a:tab pos="241300" algn="l"/>
              </a:tabLst>
            </a:pPr>
            <a:r>
              <a:rPr sz="2400" spc="-25" dirty="0">
                <a:latin typeface="Arial"/>
                <a:cs typeface="Arial"/>
              </a:rPr>
              <a:t>We </a:t>
            </a:r>
            <a:r>
              <a:rPr sz="2400" dirty="0">
                <a:latin typeface="Arial"/>
                <a:cs typeface="Arial"/>
              </a:rPr>
              <a:t>are looking </a:t>
            </a:r>
            <a:r>
              <a:rPr sz="2400" spc="-5" dirty="0">
                <a:latin typeface="Arial"/>
                <a:cs typeface="Arial"/>
              </a:rPr>
              <a:t>for volunteers to </a:t>
            </a:r>
            <a:r>
              <a:rPr sz="2400" dirty="0">
                <a:latin typeface="Arial"/>
                <a:cs typeface="Arial"/>
              </a:rPr>
              <a:t>help </a:t>
            </a:r>
            <a:r>
              <a:rPr sz="2400" spc="-5" dirty="0">
                <a:latin typeface="Arial"/>
                <a:cs typeface="Arial"/>
              </a:rPr>
              <a:t>with the </a:t>
            </a:r>
            <a:r>
              <a:rPr sz="2400" dirty="0">
                <a:latin typeface="Arial"/>
                <a:cs typeface="Arial"/>
              </a:rPr>
              <a:t>carnival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games</a:t>
            </a:r>
            <a:r>
              <a:rPr lang="en-CA" sz="2400" dirty="0">
                <a:latin typeface="Arial"/>
                <a:cs typeface="Arial"/>
              </a:rPr>
              <a:t>. </a:t>
            </a:r>
            <a:r>
              <a:rPr sz="2400" spc="-5" dirty="0">
                <a:latin typeface="Arial"/>
                <a:cs typeface="Arial"/>
              </a:rPr>
              <a:t>If </a:t>
            </a:r>
            <a:r>
              <a:rPr sz="2400" dirty="0">
                <a:latin typeface="Arial"/>
                <a:cs typeface="Arial"/>
              </a:rPr>
              <a:t>you can </a:t>
            </a:r>
            <a:r>
              <a:rPr sz="2400" spc="-5" dirty="0">
                <a:latin typeface="Arial"/>
                <a:cs typeface="Arial"/>
              </a:rPr>
              <a:t>donate </a:t>
            </a:r>
            <a:r>
              <a:rPr sz="2400" dirty="0">
                <a:latin typeface="Arial"/>
                <a:cs typeface="Arial"/>
              </a:rPr>
              <a:t>30 </a:t>
            </a:r>
            <a:r>
              <a:rPr sz="2400" spc="-5" dirty="0">
                <a:latin typeface="Arial"/>
                <a:cs typeface="Arial"/>
              </a:rPr>
              <a:t>minutes to </a:t>
            </a:r>
            <a:r>
              <a:rPr sz="2400" dirty="0">
                <a:latin typeface="Arial"/>
                <a:cs typeface="Arial"/>
              </a:rPr>
              <a:t>help </a:t>
            </a:r>
            <a:r>
              <a:rPr sz="2400" spc="-5" dirty="0">
                <a:latin typeface="Arial"/>
                <a:cs typeface="Arial"/>
              </a:rPr>
              <a:t>with the </a:t>
            </a:r>
            <a:r>
              <a:rPr sz="2400" dirty="0">
                <a:latin typeface="Arial"/>
                <a:cs typeface="Arial"/>
              </a:rPr>
              <a:t>games</a:t>
            </a:r>
            <a:r>
              <a:rPr lang="en-CA" sz="2400" dirty="0">
                <a:latin typeface="Arial"/>
                <a:cs typeface="Arial"/>
              </a:rPr>
              <a:t>,</a:t>
            </a:r>
            <a:r>
              <a:rPr sz="2400" dirty="0">
                <a:latin typeface="Arial"/>
                <a:cs typeface="Arial"/>
              </a:rPr>
              <a:t> please let us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know</a:t>
            </a:r>
            <a:r>
              <a:rPr lang="en-CA" sz="2400" dirty="0">
                <a:latin typeface="Arial"/>
                <a:cs typeface="Arial"/>
              </a:rPr>
              <a:t>!</a:t>
            </a:r>
            <a:endParaRPr sz="24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20"/>
              </a:spcBef>
              <a:buChar char="•"/>
              <a:tabLst>
                <a:tab pos="241300" algn="l"/>
              </a:tabLst>
            </a:pPr>
            <a:r>
              <a:rPr sz="2400" dirty="0">
                <a:latin typeface="Arial"/>
                <a:cs typeface="Arial"/>
              </a:rPr>
              <a:t>Send your email </a:t>
            </a:r>
            <a:r>
              <a:rPr sz="2400" spc="-5" dirty="0">
                <a:latin typeface="Arial"/>
                <a:cs typeface="Arial"/>
              </a:rPr>
              <a:t>to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admin@kanatadragons.com</a:t>
            </a:r>
            <a:r>
              <a:rPr lang="en-CA" sz="2400" spc="-5" dirty="0"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89075" y="1497012"/>
            <a:ext cx="6329362" cy="25590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1114</TotalTime>
  <Words>392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PowerPoint Presentation</vt:lpstr>
      <vt:lpstr>Details</vt:lpstr>
      <vt:lpstr>Directions to Mitel</vt:lpstr>
      <vt:lpstr>Parking at Mitel</vt:lpstr>
      <vt:lpstr>Accessible Parking</vt:lpstr>
      <vt:lpstr>Schedule of Events</vt:lpstr>
      <vt:lpstr>Games and Activities</vt:lpstr>
      <vt:lpstr>Food &amp; Beverage</vt:lpstr>
      <vt:lpstr>Volunteers Needed!</vt:lpstr>
      <vt:lpstr>Don’t Forget Our August Program!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 Kral</dc:creator>
  <cp:lastModifiedBy>Erin Kral</cp:lastModifiedBy>
  <cp:revision>13</cp:revision>
  <dcterms:created xsi:type="dcterms:W3CDTF">2019-07-10T18:15:37Z</dcterms:created>
  <dcterms:modified xsi:type="dcterms:W3CDTF">2019-07-12T13:43:42Z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2019-07-10T00:00:00Z</vt:filetime>
  </property>
</Properties>
</file>